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  <p:sldId id="273" r:id="rId16"/>
    <p:sldId id="271" r:id="rId17"/>
    <p:sldId id="275" r:id="rId18"/>
    <p:sldId id="277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2DD82-C2C2-4837-B132-211559EB85DC}" v="609" dt="2021-11-25T18:09:00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4660"/>
  </p:normalViewPr>
  <p:slideViewPr>
    <p:cSldViewPr snapToGrid="0">
      <p:cViewPr>
        <p:scale>
          <a:sx n="97" d="100"/>
          <a:sy n="97" d="100"/>
        </p:scale>
        <p:origin x="-10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Lenovo\Downloads\dashboard-nov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'Episodios mais longos'!$B$1</c:f>
              <c:strCache>
                <c:ptCount val="1"/>
                <c:pt idx="0">
                  <c:v>MAIOR_DURACAO</c:v>
                </c:pt>
              </c:strCache>
            </c:strRef>
          </c:tx>
          <c:spPr>
            <a:gradFill flip="none" rotWithShape="1">
              <a:gsLst>
                <a:gs pos="0">
                  <a:srgbClr val="6C0000">
                    <a:shade val="30000"/>
                    <a:satMod val="115000"/>
                  </a:srgbClr>
                </a:gs>
                <a:gs pos="50000">
                  <a:srgbClr val="6C0000">
                    <a:shade val="67500"/>
                    <a:satMod val="115000"/>
                  </a:srgbClr>
                </a:gs>
                <a:gs pos="100000">
                  <a:srgbClr val="6C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c:spPr>
          <c:cat>
            <c:strRef>
              <c:f>'Episodios mais longos'!$A$2:$A$4</c:f>
              <c:strCache>
                <c:ptCount val="3"/>
                <c:pt idx="0">
                  <c:v>The Long Night</c:v>
                </c:pt>
                <c:pt idx="1">
                  <c:v>The Dragon and the Wolf</c:v>
                </c:pt>
                <c:pt idx="2">
                  <c:v>The Iron Throne</c:v>
                </c:pt>
              </c:strCache>
            </c:strRef>
          </c:cat>
          <c:val>
            <c:numRef>
              <c:f>'Episodios mais longos'!$B$2:$B$4</c:f>
              <c:numCache>
                <c:formatCode>General</c:formatCode>
                <c:ptCount val="3"/>
                <c:pt idx="0">
                  <c:v>82</c:v>
                </c:pt>
                <c:pt idx="1">
                  <c:v>80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4-4350-B6A3-1661D5B18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542528"/>
        <c:axId val="292413824"/>
      </c:areaChart>
      <c:catAx>
        <c:axId val="229542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292413824"/>
        <c:crosses val="autoZero"/>
        <c:auto val="1"/>
        <c:lblAlgn val="ctr"/>
        <c:lblOffset val="100"/>
        <c:noMultiLvlLbl val="0"/>
      </c:catAx>
      <c:valAx>
        <c:axId val="292413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229542528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38742784"/>
        <c:axId val="156592768"/>
      </c:areaChart>
      <c:catAx>
        <c:axId val="138742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56592768"/>
        <c:crosses val="autoZero"/>
        <c:auto val="1"/>
        <c:lblAlgn val="ctr"/>
        <c:lblOffset val="100"/>
        <c:noMultiLvlLbl val="0"/>
      </c:catAx>
      <c:valAx>
        <c:axId val="156592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38742784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 sz="1600"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3 DIRETORES COM MAIOR NUMERO DE EPISODIOS DIRIGIDOS </a:t>
            </a:r>
            <a:endParaRPr lang="en-US" sz="160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1648513378293139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3.0555555555555561E-2"/>
          <c:y val="0.29193496646252565"/>
          <c:w val="0.93888888888888911"/>
          <c:h val="0.543801764362787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Diretores!$B$1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6C0000"/>
            </a:solidFill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1-4384-4C73-83DE-29480CD7C4A5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3-4384-4C73-83DE-29480CD7C4A5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5-4384-4C73-83DE-29480CD7C4A5}"/>
              </c:ext>
            </c:extLst>
          </c:dPt>
          <c:dLbls>
            <c:dLbl>
              <c:idx val="0"/>
              <c:spPr>
                <a:noFill/>
              </c:spPr>
              <c:txPr>
                <a:bodyPr/>
                <a:lstStyle/>
                <a:p>
                  <a:pPr>
                    <a:defRPr sz="1600"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384-4C73-83DE-29480CD7C4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Diretores!$A$2:$A$4</c:f>
              <c:strCache>
                <c:ptCount val="3"/>
                <c:pt idx="0">
                  <c:v>David Nutter</c:v>
                </c:pt>
                <c:pt idx="1">
                  <c:v>Alan Taylor</c:v>
                </c:pt>
                <c:pt idx="2">
                  <c:v>Mark Mylod</c:v>
                </c:pt>
              </c:strCache>
            </c:strRef>
          </c:cat>
          <c:val>
            <c:numRef>
              <c:f>Diretores!$B$2:$B$4</c:f>
              <c:numCache>
                <c:formatCode>General</c:formatCode>
                <c:ptCount val="3"/>
                <c:pt idx="0">
                  <c:v>9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384-4C73-83DE-29480CD7C4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36077184"/>
        <c:axId val="336079104"/>
      </c:barChart>
      <c:catAx>
        <c:axId val="336077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336079104"/>
        <c:crosses val="autoZero"/>
        <c:auto val="1"/>
        <c:lblAlgn val="ctr"/>
        <c:lblOffset val="100"/>
        <c:noMultiLvlLbl val="0"/>
      </c:catAx>
      <c:valAx>
        <c:axId val="336079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607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50800" dist="50800" dir="5400000" algn="ctr" rotWithShape="0">
        <a:schemeClr val="bg1"/>
      </a:outerShdw>
    </a:effectLst>
  </c:sp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0.11702</cdr:x>
      <cdr:y>0.08345</cdr:y>
    </cdr:from>
    <cdr:to>
      <cdr:x>0.25622</cdr:x>
      <cdr:y>0.25929</cdr:y>
    </cdr:to>
    <cdr:pic>
      <cdr:nvPicPr>
        <cdr:cNvPr id="8" name="Imagem 7" descr="david-nutter.jpg">
          <a:extLst xmlns:a="http://schemas.openxmlformats.org/drawingml/2006/main">
            <a:ext uri="{FF2B5EF4-FFF2-40B4-BE49-F238E27FC236}">
              <a16:creationId xmlns:a16="http://schemas.microsoft.com/office/drawing/2014/main" id="{52E92A08-73FB-401F-AF4B-8E134F82887E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756641" y="432603"/>
          <a:ext cx="900000" cy="911551"/>
        </a:xfrm>
        <a:prstGeom xmlns:a="http://schemas.openxmlformats.org/drawingml/2006/main" prst="rect">
          <a:avLst/>
        </a:prstGeom>
        <a:ln xmlns:a="http://schemas.openxmlformats.org/drawingml/2006/main">
          <a:gradFill>
            <a:gsLst>
              <a:gs pos="0">
                <a:srgbClr val="6C0000"/>
              </a:gs>
              <a:gs pos="50000">
                <a:srgbClr val="8E0000"/>
              </a:gs>
              <a:gs pos="100000">
                <a:srgbClr val="5C0000"/>
              </a:gs>
            </a:gsLst>
            <a:lin ang="5400000" scaled="0"/>
          </a:gradFill>
        </a:ln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Uma Dashboard de Gelo e Fogo</a:t>
              </a:r>
              <a:endParaRPr lang="pt-BR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11193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`SEASON`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 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8.0/Uploads/TEMPORADA_MEDIA.csv'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'\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Personagens mais importantes de todas as temporadas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`PERSONAGENS`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`ACTOR_ESS`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8.0/Uploads/PERSONAGENS_MAIS_IMPORTANTES.csv'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300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0D807AA-13F5-4F83-8941-01AB9A4A6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80243"/>
              </p:ext>
            </p:extLst>
          </p:nvPr>
        </p:nvGraphicFramePr>
        <p:xfrm>
          <a:off x="4465040" y="1445469"/>
          <a:ext cx="3138423" cy="1523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8423">
                  <a:extLst>
                    <a:ext uri="{9D8B030D-6E8A-4147-A177-3AD203B41FA5}">
                      <a16:colId xmlns:a16="http://schemas.microsoft.com/office/drawing/2014/main" val="2346646824"/>
                    </a:ext>
                  </a:extLst>
                </a:gridCol>
              </a:tblGrid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PERSONAGENS MAIS IMPORTANTES</a:t>
                      </a:r>
                      <a:endParaRPr lang="pt-BR" sz="16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72819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Targaryen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78295"/>
                  </a:ext>
                </a:extLst>
              </a:tr>
              <a:tr h="24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Snow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5653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423227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4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85593"/>
                  </a:ext>
                </a:extLst>
              </a:tr>
              <a:tr h="24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Eddard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'Ned' Stark</a:t>
                      </a:r>
                      <a:endParaRPr lang="pt-BR" sz="14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49518"/>
                  </a:ext>
                </a:extLst>
              </a:tr>
            </a:tbl>
          </a:graphicData>
        </a:graphic>
      </p:graphicFrame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902DEC2-A915-45D0-82E0-65B316312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3" y="3343192"/>
            <a:ext cx="8257389" cy="26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066801" y="2632191"/>
            <a:ext cx="737024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-- Filtro para o gráfico "TOP 3 EPISÓDIOS MAIS LONGOS" </a:t>
            </a:r>
            <a:br>
              <a:rPr lang="pt-BR" dirty="0">
                <a:latin typeface="Consolas" panose="020B0609020204030204" pitchFamily="49" charset="0"/>
              </a:rPr>
            </a:b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SELECT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`TITLE`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,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MAX(DURATION)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AS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MAIOR_DURACAO</a:t>
            </a:r>
            <a:r>
              <a:rPr lang="pt-BR" dirty="0">
                <a:latin typeface="Consolas"/>
              </a:rPr>
              <a:t> 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FROM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`EPISODES`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GROUP BY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`TITLE` 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ORDER BY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MAIOR_DURACAO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DESC LIMIT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;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05988"/>
              </p:ext>
            </p:extLst>
          </p:nvPr>
        </p:nvGraphicFramePr>
        <p:xfrm>
          <a:off x="4549878" y="4916129"/>
          <a:ext cx="3841384" cy="134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TITULO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MAIOR_DURACAO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The </a:t>
                      </a:r>
                      <a:r>
                        <a:rPr lang="pt-BR" sz="1400" b="0" i="0" u="none" strike="noStrike" noProof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Long</a:t>
                      </a:r>
                      <a:r>
                        <a:rPr lang="pt-BR" sz="14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 Night </a:t>
                      </a:r>
                      <a:endParaRPr lang="pt-BR" sz="1400"/>
                    </a:p>
                  </a:txBody>
                  <a:tcPr marL="9524" marR="9524" marT="9524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</a:p>
                  </a:txBody>
                  <a:tcPr marL="9524" marR="9524" marT="952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91765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Dragon and the Wolf </a:t>
                      </a:r>
                      <a:endParaRPr lang="en-US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Iron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Throne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00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86813"/>
              </p:ext>
            </p:extLst>
          </p:nvPr>
        </p:nvGraphicFramePr>
        <p:xfrm>
          <a:off x="2637233" y="1338027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326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0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412648"/>
              </p:ext>
            </p:extLst>
          </p:nvPr>
        </p:nvGraphicFramePr>
        <p:xfrm>
          <a:off x="2637233" y="1308530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70900"/>
              </p:ext>
            </p:extLst>
          </p:nvPr>
        </p:nvGraphicFramePr>
        <p:xfrm>
          <a:off x="4880031" y="4460771"/>
          <a:ext cx="2537649" cy="1304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7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0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DIRECTOR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TOTAL</a:t>
                      </a:r>
                      <a:endParaRPr lang="pt-BR" sz="1600" dirty="0"/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David Nutter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Alan Taylor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Mylod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505872" y="2396217"/>
            <a:ext cx="9233570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-- Filtro para o gráfico "TOP 3 DIRETORES COM MAIS EPISÓDIOS DIRIGIDOS”</a:t>
            </a:r>
            <a:br>
              <a:rPr lang="pt-BR" dirty="0">
                <a:latin typeface="Consolas" panose="020B0609020204030204" pitchFamily="49" charset="0"/>
              </a:rPr>
            </a:b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SELECT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`DIRECTOR`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,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COUNT(*) AS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TOTAL</a:t>
            </a:r>
            <a:r>
              <a:rPr lang="pt-BR" dirty="0">
                <a:latin typeface="Consolas"/>
              </a:rPr>
              <a:t> 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FROM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`EPISODES`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GROUP BY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`DIRECTOR`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ORDER BY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TOTAL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DESC LIMIT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0170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16" name="Imagem 1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72148A1-5F25-4075-94B2-852EB9D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50" y="-11628"/>
            <a:ext cx="6759688" cy="7168240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id="{29969305-E26D-43C8-8D06-F839B3B191E4}"/>
              </a:ext>
            </a:extLst>
          </p:cNvPr>
          <p:cNvSpPr txBox="1"/>
          <p:nvPr/>
        </p:nvSpPr>
        <p:spPr>
          <a:xfrm>
            <a:off x="1733551" y="1138054"/>
            <a:ext cx="12192000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11A3A54-190D-4D87-AECA-EE32025ED267}"/>
              </a:ext>
            </a:extLst>
          </p:cNvPr>
          <p:cNvSpPr txBox="1"/>
          <p:nvPr/>
        </p:nvSpPr>
        <p:spPr>
          <a:xfrm>
            <a:off x="2697875" y="1106097"/>
            <a:ext cx="6153150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`HOUSES`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`HOUSENAME`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`REGION`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`ACTOR_ESS`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`EPISODES_APPEARED`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`SEASON`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`EPISODE`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`TITLE`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50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`RELEASE_DATE`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/>
              </a:rPr>
              <a:t>date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`VOTES`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6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`SUMMARY`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240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`WRITTER1`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`WRITTER2`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15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`STAR2`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`STAR3`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`USERS_REVIEWS`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`CRITICS_REVIEWS`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`US_VIEWERS`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`DURATION`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000" b="0" dirty="0">
                <a:solidFill>
                  <a:schemeClr val="accent2"/>
                </a:solidFill>
                <a:effectLst/>
                <a:latin typeface="Consolas"/>
              </a:rPr>
              <a:t>`DIRECTOR`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752805"/>
              </p:ext>
            </p:extLst>
          </p:nvPr>
        </p:nvGraphicFramePr>
        <p:xfrm>
          <a:off x="2808952" y="1249963"/>
          <a:ext cx="6515101" cy="5183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Imagem 8" descr="alan-taylor.jpg"/>
          <p:cNvPicPr>
            <a:picLocks noChangeAspect="1"/>
          </p:cNvPicPr>
          <p:nvPr/>
        </p:nvPicPr>
        <p:blipFill rotWithShape="1">
          <a:blip r:embed="rId6" cstate="print"/>
          <a:srcRect l="582" t="7538" r="10435" b="17809"/>
          <a:stretch/>
        </p:blipFill>
        <p:spPr>
          <a:xfrm>
            <a:off x="5643759" y="2193250"/>
            <a:ext cx="904482" cy="898570"/>
          </a:xfrm>
          <a:prstGeom prst="rect">
            <a:avLst/>
          </a:prstGeom>
          <a:ln>
            <a:gradFill>
              <a:gsLst>
                <a:gs pos="0">
                  <a:srgbClr val="5C0000"/>
                </a:gs>
                <a:gs pos="50000">
                  <a:srgbClr val="8E0000"/>
                </a:gs>
                <a:gs pos="100000">
                  <a:srgbClr val="6C0000"/>
                </a:gs>
              </a:gsLst>
              <a:lin ang="5400000" scaled="0"/>
            </a:gradFill>
          </a:ln>
        </p:spPr>
      </p:pic>
      <p:pic>
        <p:nvPicPr>
          <p:cNvPr id="10" name="Imagem 9" descr="Mark Mylod - IMD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b="22704"/>
          <a:stretch/>
        </p:blipFill>
        <p:spPr bwMode="auto">
          <a:xfrm>
            <a:off x="7647298" y="2543736"/>
            <a:ext cx="908965" cy="885264"/>
          </a:xfrm>
          <a:prstGeom prst="rect">
            <a:avLst/>
          </a:prstGeom>
          <a:noFill/>
          <a:ln>
            <a:gradFill>
              <a:gsLst>
                <a:gs pos="0">
                  <a:srgbClr val="6C0000"/>
                </a:gs>
                <a:gs pos="50000">
                  <a:srgbClr val="8E0000"/>
                </a:gs>
                <a:gs pos="100000">
                  <a:srgbClr val="5C0000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3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" name="CaixaDeTexto 235">
            <a:extLst>
              <a:ext uri="{FF2B5EF4-FFF2-40B4-BE49-F238E27FC236}">
                <a16:creationId xmlns:a16="http://schemas.microsoft.com/office/drawing/2014/main" id="{E72C8F82-5297-4322-9CDC-B101AD285BB0}"/>
              </a:ext>
            </a:extLst>
          </p:cNvPr>
          <p:cNvSpPr txBox="1"/>
          <p:nvPr/>
        </p:nvSpPr>
        <p:spPr>
          <a:xfrm>
            <a:off x="4358944" y="1092220"/>
            <a:ext cx="3190139" cy="303318"/>
          </a:xfrm>
          <a:prstGeom prst="rect">
            <a:avLst/>
          </a:prstGeom>
          <a:noFill/>
          <a:ln w="15875" cmpd="sng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600" b="1" i="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PERSONAGEM MAIS AMADO</a:t>
            </a:r>
            <a:endParaRPr lang="pt-BR" sz="1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641752"/>
            <a:ext cx="3983226" cy="37549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aixaDeTexto 235">
            <a:extLst>
              <a:ext uri="{FF2B5EF4-FFF2-40B4-BE49-F238E27FC236}">
                <a16:creationId xmlns:a16="http://schemas.microsoft.com/office/drawing/2014/main" id="{E72C8F82-5297-4322-9CDC-B101AD285BB0}"/>
              </a:ext>
            </a:extLst>
          </p:cNvPr>
          <p:cNvSpPr txBox="1"/>
          <p:nvPr/>
        </p:nvSpPr>
        <p:spPr>
          <a:xfrm>
            <a:off x="4530716" y="5396672"/>
            <a:ext cx="2846594" cy="318066"/>
          </a:xfrm>
          <a:prstGeom prst="rect">
            <a:avLst/>
          </a:prstGeom>
          <a:noFill/>
          <a:ln w="15875" cmpd="sng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400" b="1" i="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TYRION</a:t>
            </a:r>
            <a:r>
              <a:rPr lang="pt-BR" sz="1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LANNISTER</a:t>
            </a:r>
            <a:endParaRPr lang="pt-BR" sz="1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  <a:ea typeface="+mn-lt"/>
                <a:cs typeface="+mn-lt"/>
              </a:rPr>
              <a:t>Tabelas </a:t>
            </a:r>
            <a:r>
              <a:rPr lang="pt-BR" sz="1600" dirty="0">
                <a:solidFill>
                  <a:srgbClr val="6A9955"/>
                </a:solidFill>
                <a:latin typeface="Consolas"/>
                <a:ea typeface="+mn-lt"/>
                <a:cs typeface="+mn-lt"/>
              </a:rPr>
              <a:t>importadas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  <a:ea typeface="+mn-lt"/>
                <a:cs typeface="+mn-lt"/>
              </a:rPr>
              <a:t> do </a:t>
            </a:r>
            <a:r>
              <a:rPr lang="pt-BR" sz="1600" dirty="0">
                <a:solidFill>
                  <a:srgbClr val="6A9955"/>
                </a:solidFill>
                <a:latin typeface="Consolas"/>
                <a:ea typeface="+mn-lt"/>
                <a:cs typeface="+mn-lt"/>
              </a:rPr>
              <a:t>dbdiagrama.io</a:t>
            </a: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HOUSES (</a:t>
            </a:r>
            <a:endParaRPr lang="pt-BR" dirty="0"/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HOUSENAME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REGION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 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ACTOR_ESS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EPISODES_APPEARED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FIRST_APPEARANCE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LAST_APPEARANCE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SEASON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TITLE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RATING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VOTES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SUMMARY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WRITTER1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WRITTER2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STAR1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STAR2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STAR3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USERS_REVIEWS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CRITICS_REVIEWS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US_VIEWERS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DURATION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DIRECTOR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Tabelas povoadas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/>
              </a:rPr>
              <a:t>of</a:t>
            </a:r>
            <a:endParaRPr lang="pt-BR" sz="1600">
              <a:solidFill>
                <a:srgbClr val="6A9955"/>
              </a:solidFill>
              <a:latin typeface="Consolas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CHARACTERS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HOUSES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Criação de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PK em `CHARACTERS`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 e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FK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 em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`EPISODES`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CHARACTERS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Filtro para gráfico "QUANTIDADE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8.0/Uploads/REGIONS.csv'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  <a:endParaRPr lang="pt-BR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69241E-76A5-43DE-87FC-708443EC3FDC}"/>
              </a:ext>
            </a:extLst>
          </p:cNvPr>
          <p:cNvSpPr txBox="1"/>
          <p:nvPr/>
        </p:nvSpPr>
        <p:spPr>
          <a:xfrm>
            <a:off x="849721" y="1662271"/>
            <a:ext cx="1051559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Filtro para gráfico "PERSONAGENS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Sabendo que o máximo de anos é 8 temos o filtro abaixo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 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=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8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 BY 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8.0/Uploads/TOP_APEA.csv'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'\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  <a:endParaRPr lang="pt-BR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552</Words>
  <Application>Microsoft Office PowerPoint</Application>
  <PresentationFormat>Widescreen</PresentationFormat>
  <Paragraphs>535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Lenovo</cp:lastModifiedBy>
  <cp:revision>165</cp:revision>
  <dcterms:created xsi:type="dcterms:W3CDTF">2021-11-22T16:36:41Z</dcterms:created>
  <dcterms:modified xsi:type="dcterms:W3CDTF">2021-11-25T18:10:03Z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2021-11-24T23:13:58Z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